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3C0C"/>
    <a:srgbClr val="941651"/>
    <a:srgbClr val="5B9BD5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20"/>
    <p:restoredTop sz="94643"/>
  </p:normalViewPr>
  <p:slideViewPr>
    <p:cSldViewPr snapToGrid="0">
      <p:cViewPr>
        <p:scale>
          <a:sx n="105" d="100"/>
          <a:sy n="105" d="100"/>
        </p:scale>
        <p:origin x="-71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DA02-B23B-A9E9-DD2D-93AFB6CFE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7B1C5-AA15-B23E-6735-E1C3C7544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0383E-3DA2-4E5E-E213-6D7DD371D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0CC-A590-D04A-BEDB-BBCC6C45D06E}" type="datetimeFigureOut">
              <a:rPr lang="en-TH" smtClean="0"/>
              <a:t>01/09/2023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38F65-916C-137A-F23F-A9BB7F5D2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1DC8B-DFFF-27D7-3AB5-5C0421D74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6812-A3F7-894D-A44D-0479F8C73480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418973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7B60B-B51F-50F9-35F0-066794CC9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2F6E05-1548-900A-D7C7-69B9A02B7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AC24C-F29B-658B-FD0C-5D4EE1D71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0CC-A590-D04A-BEDB-BBCC6C45D06E}" type="datetimeFigureOut">
              <a:rPr lang="en-TH" smtClean="0"/>
              <a:t>01/09/2023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7538F-9ADC-06BB-9C76-9560BC37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FE4A6-BE5B-5CDB-37C6-D902C8889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6812-A3F7-894D-A44D-0479F8C73480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89147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8369E4-B438-6548-59CA-8B06D491EF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C50D17-F624-9092-329F-C60EA2C4D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96C54-4EE2-B78C-19F1-17DB9D50B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0CC-A590-D04A-BEDB-BBCC6C45D06E}" type="datetimeFigureOut">
              <a:rPr lang="en-TH" smtClean="0"/>
              <a:t>01/09/2023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29F56-6029-87AF-A2D9-3E2F6862F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63BCE-3E87-B574-CF66-69268EDD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6812-A3F7-894D-A44D-0479F8C73480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82203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7DF2A-670B-6136-9F9D-B59562B4A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14C4C-D34D-5731-7B71-CEC72C453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9ACB7-67F8-3359-7664-6E8BDB01C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0CC-A590-D04A-BEDB-BBCC6C45D06E}" type="datetimeFigureOut">
              <a:rPr lang="en-TH" smtClean="0"/>
              <a:t>01/09/2023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CEE60-9671-E929-F99D-D97FBE660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13BB6-2E50-FCC5-0151-54C9672A9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6812-A3F7-894D-A44D-0479F8C73480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65258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8ACA0-4C68-4079-C927-F45ACDBBE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6C581-3899-B08D-1CCC-9F2247986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91BA8-1738-4DF7-325B-9BA0FB66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0CC-A590-D04A-BEDB-BBCC6C45D06E}" type="datetimeFigureOut">
              <a:rPr lang="en-TH" smtClean="0"/>
              <a:t>01/09/2023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323A9-6D24-9A03-4467-B6D323654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0740A-50E7-A5FA-DE97-5CF77CE52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6812-A3F7-894D-A44D-0479F8C73480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6944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BD95-900D-562C-BD29-3510A01B9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C88F0-02CB-188B-6263-F17899C59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5FDAA-F496-11DB-85A2-26A8BA84F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E72CF-3170-BB75-6608-BA1A2D1D5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0CC-A590-D04A-BEDB-BBCC6C45D06E}" type="datetimeFigureOut">
              <a:rPr lang="en-TH" smtClean="0"/>
              <a:t>01/09/2023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555A28-E795-AC7C-EE6D-440046B34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2A07B-8A6E-1277-BACA-E0C27BC87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6812-A3F7-894D-A44D-0479F8C73480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20603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C49CE-0EE4-0D64-2FB6-9B4738932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6D11F-684F-5A39-EF71-E28FF9508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87B960-3339-3499-A10F-D4619CEDA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EF281B-3077-FF70-FB59-E17C2D9DDC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994B31-7109-7B79-0DD5-772CAB3534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D86C82-7DEC-78F8-FFE5-200D91216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0CC-A590-D04A-BEDB-BBCC6C45D06E}" type="datetimeFigureOut">
              <a:rPr lang="en-TH" smtClean="0"/>
              <a:t>01/09/2023</a:t>
            </a:fld>
            <a:endParaRPr lang="en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799120-EB97-1B39-C483-F767FA8E1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748A88-061D-CDC5-7AE3-089B25283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6812-A3F7-894D-A44D-0479F8C73480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820674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31387-F2F0-7FC6-F476-80ECD9CB9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B43090-3AC0-9E3F-DFE8-438BFD53B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0CC-A590-D04A-BEDB-BBCC6C45D06E}" type="datetimeFigureOut">
              <a:rPr lang="en-TH" smtClean="0"/>
              <a:t>01/09/2023</a:t>
            </a:fld>
            <a:endParaRPr lang="en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AC0AA-DB4A-E4CC-DC14-1B7E18C4A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EDFC21-85D4-3C7B-7DC4-CEB2EF904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6812-A3F7-894D-A44D-0479F8C73480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47605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D66CEB-2E1D-D142-D17F-8ACCF862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0CC-A590-D04A-BEDB-BBCC6C45D06E}" type="datetimeFigureOut">
              <a:rPr lang="en-TH" smtClean="0"/>
              <a:t>01/09/2023</a:t>
            </a:fld>
            <a:endParaRPr lang="en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398A84-D345-C461-0742-3E072CB76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B9642-5416-E528-A4BC-368AC1535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6812-A3F7-894D-A44D-0479F8C73480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427837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29260-6FD7-64F3-DBCB-CA1AF6FA1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17AC2-8AFE-1316-509C-C693419E0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0FB095-BDE0-405F-1B10-53D230A06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A96B9-3144-9B22-8F0B-3ED4AD0D5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0CC-A590-D04A-BEDB-BBCC6C45D06E}" type="datetimeFigureOut">
              <a:rPr lang="en-TH" smtClean="0"/>
              <a:t>01/09/2023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38952A-FF6B-2453-3FFE-C71FD6B3F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F8992B-93E0-CA94-7CDF-4A22A1C65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6812-A3F7-894D-A44D-0479F8C73480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3718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89275-9BC7-EC6F-6B56-BDFB00130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5172D5-0EF9-665A-8815-9C44C798D5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AF2844-BC75-96EE-4047-A69F9A1EE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F4452-E2D1-84D1-DFE8-C509252C2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D0CC-A590-D04A-BEDB-BBCC6C45D06E}" type="datetimeFigureOut">
              <a:rPr lang="en-TH" smtClean="0"/>
              <a:t>01/09/2023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431ACC-A090-E6B0-7AF2-8038475F4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61A25-78F0-2D37-C44B-A3E53FCA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6812-A3F7-894D-A44D-0479F8C73480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97797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9A2918-ECC5-3116-B887-39844AE9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AC3EA-B81C-2463-3540-08D026056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6BE93-5122-02A8-2E9D-BC278D859E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4D0CC-A590-D04A-BEDB-BBCC6C45D06E}" type="datetimeFigureOut">
              <a:rPr lang="en-TH" smtClean="0"/>
              <a:t>01/09/2023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34D6F-8AD4-9048-B4B4-414166D091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22E94-BD2E-E731-1289-B580241EE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36812-A3F7-894D-A44D-0479F8C73480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50228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1265360-7986-11FF-07A0-21161069B46D}"/>
              </a:ext>
            </a:extLst>
          </p:cNvPr>
          <p:cNvSpPr/>
          <p:nvPr/>
        </p:nvSpPr>
        <p:spPr>
          <a:xfrm>
            <a:off x="796018" y="457200"/>
            <a:ext cx="10599964" cy="5943600"/>
          </a:xfrm>
          <a:prstGeom prst="roundRect">
            <a:avLst/>
          </a:prstGeom>
          <a:solidFill>
            <a:schemeClr val="bg1">
              <a:lumMod val="95000"/>
              <a:alpha val="74125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DCD0C3-7BC9-1BA2-D372-435F1374A510}"/>
              </a:ext>
            </a:extLst>
          </p:cNvPr>
          <p:cNvSpPr txBox="1"/>
          <p:nvPr/>
        </p:nvSpPr>
        <p:spPr>
          <a:xfrm>
            <a:off x="853283" y="1474003"/>
            <a:ext cx="4551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เปรียบเทียบต้นทุนค่ายา</a:t>
            </a:r>
            <a:endParaRPr lang="en-TH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25ED96-250B-3377-9C54-9935D9D649C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27" r="942" b="2919"/>
          <a:stretch/>
        </p:blipFill>
        <p:spPr>
          <a:xfrm>
            <a:off x="805511" y="2096425"/>
            <a:ext cx="4848965" cy="223343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0F93E6B-49E3-89CA-2A3F-01038EAC35F2}"/>
              </a:ext>
            </a:extLst>
          </p:cNvPr>
          <p:cNvSpPr/>
          <p:nvPr/>
        </p:nvSpPr>
        <p:spPr>
          <a:xfrm>
            <a:off x="799893" y="3193690"/>
            <a:ext cx="4864075" cy="324852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72D8802-D655-5C55-B745-E3D7C960E389}"/>
              </a:ext>
            </a:extLst>
          </p:cNvPr>
          <p:cNvSpPr/>
          <p:nvPr/>
        </p:nvSpPr>
        <p:spPr>
          <a:xfrm>
            <a:off x="3492338" y="3193690"/>
            <a:ext cx="649706" cy="324852"/>
          </a:xfrm>
          <a:prstGeom prst="rect">
            <a:avLst/>
          </a:prstGeom>
          <a:solidFill>
            <a:srgbClr val="00B0F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64A019-FFE2-2D89-06ED-D350B2FF6D10}"/>
              </a:ext>
            </a:extLst>
          </p:cNvPr>
          <p:cNvSpPr/>
          <p:nvPr/>
        </p:nvSpPr>
        <p:spPr>
          <a:xfrm>
            <a:off x="5006184" y="3170650"/>
            <a:ext cx="649706" cy="324852"/>
          </a:xfrm>
          <a:prstGeom prst="rect">
            <a:avLst/>
          </a:prstGeom>
          <a:solidFill>
            <a:srgbClr val="00B0F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9553C4-5734-FB9A-A829-6B14C702A6B1}"/>
              </a:ext>
            </a:extLst>
          </p:cNvPr>
          <p:cNvSpPr/>
          <p:nvPr/>
        </p:nvSpPr>
        <p:spPr>
          <a:xfrm>
            <a:off x="2834443" y="3765778"/>
            <a:ext cx="649706" cy="324852"/>
          </a:xfrm>
          <a:prstGeom prst="rect">
            <a:avLst/>
          </a:prstGeom>
          <a:solidFill>
            <a:srgbClr val="00B0F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850EF9C-0075-D747-7247-33B1A17B3F2E}"/>
              </a:ext>
            </a:extLst>
          </p:cNvPr>
          <p:cNvSpPr/>
          <p:nvPr/>
        </p:nvSpPr>
        <p:spPr>
          <a:xfrm>
            <a:off x="6024389" y="986213"/>
            <a:ext cx="1524000" cy="1541930"/>
          </a:xfrm>
          <a:prstGeom prst="ellipse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49B6087-01B8-25F8-F16D-8284522504BE}"/>
              </a:ext>
            </a:extLst>
          </p:cNvPr>
          <p:cNvSpPr/>
          <p:nvPr/>
        </p:nvSpPr>
        <p:spPr>
          <a:xfrm>
            <a:off x="6096000" y="4329857"/>
            <a:ext cx="1524000" cy="1541930"/>
          </a:xfrm>
          <a:prstGeom prst="ellipse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17BE67D-A0D4-D45A-99BF-C3DB99D0F030}"/>
              </a:ext>
            </a:extLst>
          </p:cNvPr>
          <p:cNvGrpSpPr/>
          <p:nvPr/>
        </p:nvGrpSpPr>
        <p:grpSpPr>
          <a:xfrm>
            <a:off x="5565553" y="2528143"/>
            <a:ext cx="2101778" cy="1801714"/>
            <a:chOff x="5565553" y="2528143"/>
            <a:chExt cx="2101778" cy="1801714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8019E25-8961-D9A7-4A45-88173D8E7888}"/>
                </a:ext>
              </a:extLst>
            </p:cNvPr>
            <p:cNvGrpSpPr/>
            <p:nvPr/>
          </p:nvGrpSpPr>
          <p:grpSpPr>
            <a:xfrm>
              <a:off x="5565553" y="2528143"/>
              <a:ext cx="2101778" cy="1801714"/>
              <a:chOff x="5565553" y="2528143"/>
              <a:chExt cx="2101778" cy="1801714"/>
            </a:xfrm>
          </p:grpSpPr>
          <p:sp>
            <p:nvSpPr>
              <p:cNvPr id="21" name="Pentagon 20">
                <a:extLst>
                  <a:ext uri="{FF2B5EF4-FFF2-40B4-BE49-F238E27FC236}">
                    <a16:creationId xmlns:a16="http://schemas.microsoft.com/office/drawing/2014/main" id="{A92223F0-A0EF-EDB7-153B-A6F875D1BD74}"/>
                  </a:ext>
                </a:extLst>
              </p:cNvPr>
              <p:cNvSpPr/>
              <p:nvPr/>
            </p:nvSpPr>
            <p:spPr>
              <a:xfrm>
                <a:off x="5663969" y="2528143"/>
                <a:ext cx="2003362" cy="1801714"/>
              </a:xfrm>
              <a:prstGeom prst="homePlate">
                <a:avLst/>
              </a:prstGeom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TH" sz="4400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E580000-10A6-65EB-63DE-CB2E0AB9DC41}"/>
                  </a:ext>
                </a:extLst>
              </p:cNvPr>
              <p:cNvSpPr txBox="1"/>
              <p:nvPr/>
            </p:nvSpPr>
            <p:spPr>
              <a:xfrm>
                <a:off x="5565553" y="2555897"/>
                <a:ext cx="1523999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TH" sz="96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60</a:t>
                </a:r>
                <a:r>
                  <a:rPr lang="en-TH" sz="4400" b="1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F84F22E-E578-D892-5700-9104E308FC76}"/>
                </a:ext>
              </a:extLst>
            </p:cNvPr>
            <p:cNvSpPr txBox="1"/>
            <p:nvPr/>
          </p:nvSpPr>
          <p:spPr>
            <a:xfrm>
              <a:off x="5618025" y="3503494"/>
              <a:ext cx="1419053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TH" sz="36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unit</a:t>
              </a:r>
              <a:r>
                <a:rPr lang="en-US" sz="36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/day</a:t>
              </a:r>
              <a:endParaRPr lang="en-TH" sz="1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0D725991-D25B-8652-4AEC-DFC9F69B8A0D}"/>
              </a:ext>
            </a:extLst>
          </p:cNvPr>
          <p:cNvSpPr txBox="1"/>
          <p:nvPr/>
        </p:nvSpPr>
        <p:spPr>
          <a:xfrm>
            <a:off x="7548389" y="5490917"/>
            <a:ext cx="25417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TH" sz="2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1.85+0.07(60u)</a:t>
            </a:r>
            <a:endParaRPr lang="en-TH" sz="1400" b="1" dirty="0">
              <a:solidFill>
                <a:schemeClr val="accent5">
                  <a:lumMod val="60000"/>
                  <a:lumOff val="4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D35B58-BB4F-D496-8859-D4801C1EEF7F}"/>
              </a:ext>
            </a:extLst>
          </p:cNvPr>
          <p:cNvSpPr txBox="1"/>
          <p:nvPr/>
        </p:nvSpPr>
        <p:spPr>
          <a:xfrm>
            <a:off x="7487860" y="1052589"/>
            <a:ext cx="254172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TH" sz="9600" b="1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12</a:t>
            </a:r>
            <a:r>
              <a:rPr lang="th-TH" sz="9600" b="1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฿</a:t>
            </a:r>
            <a:endParaRPr lang="en-TH" sz="6000" b="1" dirty="0">
              <a:solidFill>
                <a:schemeClr val="accent2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0E902ED-5E19-A88C-2618-09E0C3E7E04C}"/>
              </a:ext>
            </a:extLst>
          </p:cNvPr>
          <p:cNvSpPr txBox="1"/>
          <p:nvPr/>
        </p:nvSpPr>
        <p:spPr>
          <a:xfrm>
            <a:off x="7463643" y="2096425"/>
            <a:ext cx="25417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TH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0.20(60u)</a:t>
            </a:r>
            <a:endParaRPr lang="en-TH" sz="1400" b="1" dirty="0">
              <a:solidFill>
                <a:schemeClr val="accent2">
                  <a:lumMod val="60000"/>
                  <a:lumOff val="4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C76C034-85BE-0D1A-DB57-C1F537BEBD54}"/>
              </a:ext>
            </a:extLst>
          </p:cNvPr>
          <p:cNvGrpSpPr/>
          <p:nvPr/>
        </p:nvGrpSpPr>
        <p:grpSpPr>
          <a:xfrm>
            <a:off x="8124840" y="2340453"/>
            <a:ext cx="4075248" cy="1850333"/>
            <a:chOff x="8124840" y="2340453"/>
            <a:chExt cx="4075248" cy="1850333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5FA4FF4-3C0E-696B-AC06-7EDAC5068D7A}"/>
                </a:ext>
              </a:extLst>
            </p:cNvPr>
            <p:cNvSpPr/>
            <p:nvPr/>
          </p:nvSpPr>
          <p:spPr>
            <a:xfrm>
              <a:off x="8562109" y="2975956"/>
              <a:ext cx="3637979" cy="121483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TH" sz="96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5.95 </a:t>
              </a:r>
              <a:r>
                <a:rPr lang="th-TH" sz="96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฿ </a:t>
              </a:r>
              <a:endParaRPr lang="en-TH" sz="96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C74F4C4-8176-6306-DC9E-FC96C099CD83}"/>
                </a:ext>
              </a:extLst>
            </p:cNvPr>
            <p:cNvSpPr txBox="1"/>
            <p:nvPr/>
          </p:nvSpPr>
          <p:spPr>
            <a:xfrm>
              <a:off x="8124840" y="2340453"/>
              <a:ext cx="3996406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6000" b="1" dirty="0" err="1">
                  <a:solidFill>
                    <a:schemeClr val="accent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P</a:t>
              </a:r>
              <a:r>
                <a:rPr lang="en-US" sz="5400" b="1" dirty="0" err="1">
                  <a:solidFill>
                    <a:schemeClr val="accent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enfill</a:t>
              </a:r>
              <a:r>
                <a:rPr lang="en-US" sz="5400" b="1" dirty="0">
                  <a:solidFill>
                    <a:schemeClr val="accent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th-TH" sz="5400" b="1" dirty="0">
                  <a:solidFill>
                    <a:schemeClr val="accent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แพงกว่า</a:t>
              </a:r>
              <a:endParaRPr lang="en-TH" sz="3200" b="1" dirty="0"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E5711D7-5582-DFF4-0789-8E1A7E92F2A7}"/>
              </a:ext>
            </a:extLst>
          </p:cNvPr>
          <p:cNvSpPr txBox="1"/>
          <p:nvPr/>
        </p:nvSpPr>
        <p:spPr>
          <a:xfrm>
            <a:off x="7584195" y="4444477"/>
            <a:ext cx="254172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TH" sz="9600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6.05</a:t>
            </a:r>
            <a:r>
              <a:rPr lang="th-TH" sz="9600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฿</a:t>
            </a:r>
            <a:endParaRPr lang="en-TH" sz="6000" b="1" dirty="0">
              <a:solidFill>
                <a:schemeClr val="accent5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E51C4E-2DCC-D500-D27D-9BE4129ADF9F}"/>
              </a:ext>
            </a:extLst>
          </p:cNvPr>
          <p:cNvSpPr txBox="1"/>
          <p:nvPr/>
        </p:nvSpPr>
        <p:spPr>
          <a:xfrm>
            <a:off x="3114192" y="6331325"/>
            <a:ext cx="96443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843C0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**</a:t>
            </a:r>
            <a:r>
              <a:rPr lang="en-US" sz="3600" b="1" dirty="0" err="1">
                <a:solidFill>
                  <a:srgbClr val="843C0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Penfill</a:t>
            </a:r>
            <a:r>
              <a:rPr lang="th-TH" sz="3600" b="1" dirty="0">
                <a:solidFill>
                  <a:srgbClr val="843C0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จะราคาถูกกว่าเมื่อฉีด </a:t>
            </a:r>
            <a:r>
              <a:rPr lang="th-TH" sz="36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น้อยกว่าหรือเท่ากับ </a:t>
            </a:r>
            <a:r>
              <a:rPr lang="en-US" sz="36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14 unit/day</a:t>
            </a:r>
            <a:endParaRPr lang="en-TH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648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7" grpId="0" animBg="1"/>
      <p:bldP spid="19" grpId="0" animBg="1"/>
      <p:bldP spid="26" grpId="0"/>
      <p:bldP spid="29" grpId="0"/>
      <p:bldP spid="30" grpId="0"/>
      <p:bldP spid="7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37</Words>
  <Application>Microsoft Office PowerPoint</Application>
  <PresentationFormat>แบบจอกว้าง</PresentationFormat>
  <Paragraphs>10</Paragraphs>
  <Slides>1</Slides>
  <Notes>0</Notes>
  <HiddenSlides>0</HiddenSlides>
  <MMClips>0</MMClips>
  <ScaleCrop>false</ScaleCrop>
  <HeadingPairs>
    <vt:vector size="4" baseType="variant"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2" baseType="lpstr"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piyamin chobchon</dc:creator>
  <cp:lastModifiedBy>nanphumomi@outlook.co.th</cp:lastModifiedBy>
  <cp:revision>21</cp:revision>
  <dcterms:created xsi:type="dcterms:W3CDTF">2023-01-06T00:46:19Z</dcterms:created>
  <dcterms:modified xsi:type="dcterms:W3CDTF">2023-01-09T10:44:41Z</dcterms:modified>
</cp:coreProperties>
</file>